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49" r:id="rId3"/>
    <p:sldId id="444" r:id="rId4"/>
    <p:sldId id="445" r:id="rId5"/>
    <p:sldId id="446" r:id="rId6"/>
    <p:sldId id="447" r:id="rId7"/>
    <p:sldId id="448" r:id="rId8"/>
    <p:sldId id="452" r:id="rId9"/>
    <p:sldId id="453" r:id="rId10"/>
    <p:sldId id="454" r:id="rId11"/>
    <p:sldId id="455" r:id="rId12"/>
    <p:sldId id="456" r:id="rId13"/>
    <p:sldId id="449" r:id="rId14"/>
    <p:sldId id="458" r:id="rId15"/>
    <p:sldId id="459" r:id="rId16"/>
    <p:sldId id="256" r:id="rId17"/>
    <p:sldId id="293" r:id="rId18"/>
    <p:sldId id="461" r:id="rId19"/>
    <p:sldId id="462" r:id="rId20"/>
    <p:sldId id="460" r:id="rId21"/>
    <p:sldId id="273" r:id="rId22"/>
    <p:sldId id="272" r:id="rId23"/>
    <p:sldId id="346" r:id="rId24"/>
    <p:sldId id="463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3DFDC-927B-4488-A52E-CD5D0B3948E8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4B0C2-E90E-4707-ACD3-8174D52086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9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772782-E2A6-4C29-823E-6911D40FC0FB}" type="slidenum">
              <a:rPr lang="de-DE" altLang="de-DE" sz="1200" smtClean="0"/>
              <a:pPr/>
              <a:t>1</a:t>
            </a:fld>
            <a:endParaRPr lang="de-DE" altLang="de-DE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7472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B0C2-E90E-4707-ACD3-8174D520868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56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B0C2-E90E-4707-ACD3-8174D520868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B0C2-E90E-4707-ACD3-8174D520868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8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B0C2-E90E-4707-ACD3-8174D520868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87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B0C2-E90E-4707-ACD3-8174D52086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56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B0C2-E90E-4707-ACD3-8174D520868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87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B0C2-E90E-4707-ACD3-8174D520868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65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B0C2-E90E-4707-ACD3-8174D520868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11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B0C2-E90E-4707-ACD3-8174D520868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69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4B0C2-E90E-4707-ACD3-8174D520868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57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62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209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39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11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8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61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98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15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57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527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9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71F85-C457-4B68-83F1-029F9CEF1637}" type="datetimeFigureOut">
              <a:rPr lang="de-DE" smtClean="0"/>
              <a:t>15.05.2021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BEE15-A956-462C-AF01-75264836E6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23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id.iicm.tugraz.at/Home/BookDetail/127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maurer@iicm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ustria-forum.org/af/AEIOU/NID-Books" TargetMode="External"/><Relationship Id="rId5" Type="http://schemas.openxmlformats.org/officeDocument/2006/relationships/hyperlink" Target="https://www.ae-info.org/ae/Member/Maurer_Hermann" TargetMode="Externa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465828-8098-41C6-9591-6A0B7C6C8AA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de-DE" altLang="de-DE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2679"/>
            <a:ext cx="11870787" cy="1574638"/>
          </a:xfrm>
        </p:spPr>
        <p:txBody>
          <a:bodyPr>
            <a:noAutofit/>
          </a:bodyPr>
          <a:lstStyle/>
          <a:p>
            <a:br>
              <a:rPr lang="de-DE" sz="3200" dirty="0"/>
            </a:br>
            <a:r>
              <a:rPr lang="de-DE" sz="3200" dirty="0"/>
              <a:t>    </a:t>
            </a:r>
            <a:r>
              <a:rPr lang="de-DE" sz="3200" b="1" dirty="0">
                <a:latin typeface="+mn-lt"/>
              </a:rPr>
              <a:t>Digitale Bücher sollen nicht nur in einer Bibliothek herumstehen</a:t>
            </a:r>
            <a:br>
              <a:rPr lang="de-DE" sz="3200" dirty="0">
                <a:latin typeface="+mn-lt"/>
              </a:rPr>
            </a:br>
            <a:endParaRPr lang="de-DE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2212645"/>
            <a:ext cx="602975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+mn-lt"/>
              </a:rPr>
              <a:t>Hermann Maurer</a:t>
            </a:r>
            <a:br>
              <a:rPr lang="de-DE" altLang="de-DE" dirty="0">
                <a:latin typeface="+mn-lt"/>
              </a:rPr>
            </a:br>
            <a:r>
              <a:rPr lang="de-DE" dirty="0"/>
              <a:t>TU Graz / Österreich</a:t>
            </a:r>
            <a:endParaRPr lang="de-DE" altLang="de-DE" dirty="0">
              <a:latin typeface="+mn-lt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de-DE" altLang="de-DE" dirty="0">
                <a:latin typeface="+mn-lt"/>
              </a:rPr>
              <a:t>Präsentation an der</a:t>
            </a:r>
            <a:br>
              <a:rPr lang="de-DE" altLang="de-DE" dirty="0">
                <a:latin typeface="+mn-lt"/>
              </a:rPr>
            </a:br>
            <a:r>
              <a:rPr lang="de-DE" altLang="de-DE" sz="2800" dirty="0">
                <a:latin typeface="+mn-lt"/>
              </a:rPr>
              <a:t>        </a:t>
            </a:r>
            <a:endParaRPr lang="de-DE" alt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68" y="2163741"/>
            <a:ext cx="5462319" cy="327739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463" y="4459414"/>
            <a:ext cx="3905250" cy="13716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44110" y="6063962"/>
            <a:ext cx="2367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19. Mai 2021</a:t>
            </a:r>
          </a:p>
        </p:txBody>
      </p:sp>
    </p:spTree>
    <p:extLst>
      <p:ext uri="{BB962C8B-B14F-4D97-AF65-F5344CB8AC3E}">
        <p14:creationId xmlns:p14="http://schemas.microsoft.com/office/powerpoint/2010/main" val="3968484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4FC688C-327A-4468-87EC-44E708085C3C}"/>
              </a:ext>
            </a:extLst>
          </p:cNvPr>
          <p:cNvSpPr/>
          <p:nvPr/>
        </p:nvSpPr>
        <p:spPr>
          <a:xfrm>
            <a:off x="191516" y="189070"/>
            <a:ext cx="10785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Text oder multimediales Material oder Links einbringen</a:t>
            </a:r>
          </a:p>
          <a:p>
            <a:r>
              <a:rPr lang="de-DE" sz="3200" dirty="0"/>
              <a:t> („Annotationen“, verschiedene Formate)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2F0518-F93E-46F9-8ABA-F4879538D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85" y="2978124"/>
            <a:ext cx="6869648" cy="387987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02DF674-6527-4140-A9C1-104392D6D1D7}"/>
              </a:ext>
            </a:extLst>
          </p:cNvPr>
          <p:cNvSpPr txBox="1"/>
          <p:nvPr/>
        </p:nvSpPr>
        <p:spPr>
          <a:xfrm>
            <a:off x="100667" y="2859845"/>
            <a:ext cx="51250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Einfache Variante: Mit Klick auf </a:t>
            </a:r>
            <a:br>
              <a:rPr lang="de-DE" sz="2800" dirty="0"/>
            </a:br>
            <a:r>
              <a:rPr lang="de-DE" sz="2800" dirty="0"/>
              <a:t>Bleistift kann man Stelle auf Seite</a:t>
            </a:r>
            <a:br>
              <a:rPr lang="de-DE" sz="2800" dirty="0"/>
            </a:br>
            <a:r>
              <a:rPr lang="de-DE" sz="2800" dirty="0"/>
              <a:t>markieren und benutzt Formular:</a:t>
            </a:r>
          </a:p>
          <a:p>
            <a:r>
              <a:rPr lang="de-DE" sz="2800" dirty="0"/>
              <a:t>Link</a:t>
            </a:r>
          </a:p>
          <a:p>
            <a:r>
              <a:rPr lang="de-DE" sz="2800" dirty="0"/>
              <a:t>Text</a:t>
            </a:r>
          </a:p>
          <a:p>
            <a:r>
              <a:rPr lang="de-DE" sz="2800" dirty="0"/>
              <a:t> Bild</a:t>
            </a:r>
          </a:p>
          <a:p>
            <a:r>
              <a:rPr lang="de-DE" sz="2800" dirty="0"/>
              <a:t> Clip </a:t>
            </a:r>
            <a:br>
              <a:rPr lang="de-DE" sz="2800" dirty="0"/>
            </a:br>
            <a:r>
              <a:rPr lang="de-DE" sz="2800" dirty="0"/>
              <a:t>…oder Kombination</a:t>
            </a:r>
            <a:endParaRPr lang="en-US" sz="2800" dirty="0"/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787BA048-2AE4-4C05-BBF5-E5D59D1CACE6}"/>
              </a:ext>
            </a:extLst>
          </p:cNvPr>
          <p:cNvCxnSpPr>
            <a:cxnSpLocks/>
          </p:cNvCxnSpPr>
          <p:nvPr/>
        </p:nvCxnSpPr>
        <p:spPr>
          <a:xfrm flipV="1">
            <a:off x="847288" y="4549546"/>
            <a:ext cx="4926191" cy="31847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184182A1-B270-4A67-AEB1-69EF80728C18}"/>
              </a:ext>
            </a:extLst>
          </p:cNvPr>
          <p:cNvSpPr/>
          <p:nvPr/>
        </p:nvSpPr>
        <p:spPr>
          <a:xfrm>
            <a:off x="864066" y="3758268"/>
            <a:ext cx="6171023" cy="1582557"/>
          </a:xfrm>
          <a:custGeom>
            <a:avLst/>
            <a:gdLst>
              <a:gd name="connsiteX0" fmla="*/ 0 w 6171023"/>
              <a:gd name="connsiteY0" fmla="*/ 1510018 h 1582557"/>
              <a:gd name="connsiteX1" fmla="*/ 5243119 w 6171023"/>
              <a:gd name="connsiteY1" fmla="*/ 1409350 h 1582557"/>
              <a:gd name="connsiteX2" fmla="*/ 6140741 w 6171023"/>
              <a:gd name="connsiteY2" fmla="*/ 0 h 158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1023" h="1582557">
                <a:moveTo>
                  <a:pt x="0" y="1510018"/>
                </a:moveTo>
                <a:cubicBezTo>
                  <a:pt x="2109831" y="1585519"/>
                  <a:pt x="4219662" y="1661020"/>
                  <a:pt x="5243119" y="1409350"/>
                </a:cubicBezTo>
                <a:cubicBezTo>
                  <a:pt x="6266576" y="1157680"/>
                  <a:pt x="6203658" y="578840"/>
                  <a:pt x="6140741" y="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C2C8F76-026E-4B71-AAA6-491B3DC27691}"/>
              </a:ext>
            </a:extLst>
          </p:cNvPr>
          <p:cNvSpPr/>
          <p:nvPr/>
        </p:nvSpPr>
        <p:spPr>
          <a:xfrm>
            <a:off x="855677" y="3749879"/>
            <a:ext cx="7103080" cy="1988191"/>
          </a:xfrm>
          <a:custGeom>
            <a:avLst/>
            <a:gdLst>
              <a:gd name="connsiteX0" fmla="*/ 0 w 7103080"/>
              <a:gd name="connsiteY0" fmla="*/ 1988191 h 1988191"/>
              <a:gd name="connsiteX1" fmla="*/ 6644081 w 7103080"/>
              <a:gd name="connsiteY1" fmla="*/ 1635853 h 1988191"/>
              <a:gd name="connsiteX2" fmla="*/ 6526635 w 7103080"/>
              <a:gd name="connsiteY2" fmla="*/ 0 h 19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03080" h="1988191">
                <a:moveTo>
                  <a:pt x="0" y="1988191"/>
                </a:moveTo>
                <a:cubicBezTo>
                  <a:pt x="2778154" y="1977704"/>
                  <a:pt x="5556308" y="1967218"/>
                  <a:pt x="6644081" y="1635853"/>
                </a:cubicBezTo>
                <a:cubicBezTo>
                  <a:pt x="7731854" y="1304488"/>
                  <a:pt x="6547607" y="274040"/>
                  <a:pt x="6526635" y="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D6025A-7C88-4EDC-A033-9609C8DBF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18" y="1395469"/>
            <a:ext cx="4933950" cy="1133475"/>
          </a:xfrm>
          <a:prstGeom prst="rect">
            <a:avLst/>
          </a:prstGeom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9D23F8A7-0595-48F6-B793-C4E60626C9EC}"/>
              </a:ext>
            </a:extLst>
          </p:cNvPr>
          <p:cNvSpPr/>
          <p:nvPr/>
        </p:nvSpPr>
        <p:spPr>
          <a:xfrm>
            <a:off x="818707" y="3774558"/>
            <a:ext cx="5826642" cy="627321"/>
          </a:xfrm>
          <a:custGeom>
            <a:avLst/>
            <a:gdLst>
              <a:gd name="connsiteX0" fmla="*/ 0 w 5826642"/>
              <a:gd name="connsiteY0" fmla="*/ 627321 h 627321"/>
              <a:gd name="connsiteX1" fmla="*/ 4508205 w 5826642"/>
              <a:gd name="connsiteY1" fmla="*/ 563526 h 627321"/>
              <a:gd name="connsiteX2" fmla="*/ 5826642 w 5826642"/>
              <a:gd name="connsiteY2" fmla="*/ 0 h 6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6642" h="627321">
                <a:moveTo>
                  <a:pt x="0" y="627321"/>
                </a:moveTo>
                <a:lnTo>
                  <a:pt x="4508205" y="563526"/>
                </a:lnTo>
                <a:cubicBezTo>
                  <a:pt x="5479312" y="458973"/>
                  <a:pt x="5826642" y="0"/>
                  <a:pt x="5826642" y="0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15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8AAC774-181A-4C5B-8748-8CB0B260D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837"/>
            <a:ext cx="4524375" cy="22574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80BAB5A-0AF8-4DB3-A0E2-08579B57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6899"/>
            <a:ext cx="7077075" cy="3771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8DFB6E1-6557-4D38-ABF3-63A09943A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27" y="561712"/>
            <a:ext cx="4200525" cy="60198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723F2DA-6C22-484E-903F-503A650394E5}"/>
              </a:ext>
            </a:extLst>
          </p:cNvPr>
          <p:cNvSpPr txBox="1"/>
          <p:nvPr/>
        </p:nvSpPr>
        <p:spPr>
          <a:xfrm>
            <a:off x="4671059" y="299899"/>
            <a:ext cx="28498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Beispiele für</a:t>
            </a:r>
          </a:p>
          <a:p>
            <a:r>
              <a:rPr lang="de-DE" sz="2800" dirty="0"/>
              <a:t>Annotationen:</a:t>
            </a:r>
          </a:p>
          <a:p>
            <a:r>
              <a:rPr lang="de-DE" sz="2800" dirty="0"/>
              <a:t>Bei Mouse-</a:t>
            </a:r>
          </a:p>
          <a:p>
            <a:r>
              <a:rPr lang="de-DE" sz="2800" dirty="0"/>
              <a:t>erscheinen Bilder. </a:t>
            </a:r>
            <a:endParaRPr lang="en-US" sz="2800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050682D-ED72-4F57-894C-A59256A51103}"/>
              </a:ext>
            </a:extLst>
          </p:cNvPr>
          <p:cNvCxnSpPr/>
          <p:nvPr/>
        </p:nvCxnSpPr>
        <p:spPr>
          <a:xfrm>
            <a:off x="3338818" y="1853967"/>
            <a:ext cx="4328809" cy="59000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9BE8D3B-859E-4149-85A4-84B260462285}"/>
              </a:ext>
            </a:extLst>
          </p:cNvPr>
          <p:cNvCxnSpPr/>
          <p:nvPr/>
        </p:nvCxnSpPr>
        <p:spPr>
          <a:xfrm>
            <a:off x="1350628" y="1799340"/>
            <a:ext cx="771787" cy="122247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49397823-690E-41C2-94D3-6E22749B8002}"/>
              </a:ext>
            </a:extLst>
          </p:cNvPr>
          <p:cNvSpPr txBox="1"/>
          <p:nvPr/>
        </p:nvSpPr>
        <p:spPr>
          <a:xfrm>
            <a:off x="6343941" y="1159429"/>
            <a:ext cx="83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over</a:t>
            </a:r>
          </a:p>
        </p:txBody>
      </p:sp>
    </p:spTree>
    <p:extLst>
      <p:ext uri="{BB962C8B-B14F-4D97-AF65-F5344CB8AC3E}">
        <p14:creationId xmlns:p14="http://schemas.microsoft.com/office/powerpoint/2010/main" val="296557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951449D-48A7-4E62-A316-87E51DDA1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413"/>
            <a:ext cx="3879514" cy="535821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628E4B3-9751-48C2-AD4C-C584DC3FF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55" y="581024"/>
            <a:ext cx="7924908" cy="532482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EF352C6-BC3B-4A65-99EF-22D28930C12C}"/>
              </a:ext>
            </a:extLst>
          </p:cNvPr>
          <p:cNvSpPr txBox="1"/>
          <p:nvPr/>
        </p:nvSpPr>
        <p:spPr>
          <a:xfrm>
            <a:off x="2147777" y="6092457"/>
            <a:ext cx="5704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Noch ein Beispiel für eine Annotation </a:t>
            </a:r>
          </a:p>
        </p:txBody>
      </p:sp>
    </p:spTree>
    <p:extLst>
      <p:ext uri="{BB962C8B-B14F-4D97-AF65-F5344CB8AC3E}">
        <p14:creationId xmlns:p14="http://schemas.microsoft.com/office/powerpoint/2010/main" val="370326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92D5E50-FD67-4001-A8BE-FF13009F2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54947"/>
            <a:ext cx="11887200" cy="152150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C77CED21-CA82-435A-8A77-CDD603DE049F}"/>
              </a:ext>
            </a:extLst>
          </p:cNvPr>
          <p:cNvSpPr/>
          <p:nvPr/>
        </p:nvSpPr>
        <p:spPr>
          <a:xfrm>
            <a:off x="4353886" y="1015699"/>
            <a:ext cx="3229762" cy="60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7AE2A58-0F6D-4F99-9D21-EF1567267E3F}"/>
              </a:ext>
            </a:extLst>
          </p:cNvPr>
          <p:cNvSpPr/>
          <p:nvPr/>
        </p:nvSpPr>
        <p:spPr>
          <a:xfrm>
            <a:off x="1571537" y="1156519"/>
            <a:ext cx="3229762" cy="60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FDFB12B-42A1-40D5-A200-B318107D5DC6}"/>
              </a:ext>
            </a:extLst>
          </p:cNvPr>
          <p:cNvSpPr/>
          <p:nvPr/>
        </p:nvSpPr>
        <p:spPr>
          <a:xfrm>
            <a:off x="4353886" y="1164480"/>
            <a:ext cx="3229762" cy="60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1C677EF-F2E4-4D7B-96BB-EF536847DA06}"/>
              </a:ext>
            </a:extLst>
          </p:cNvPr>
          <p:cNvSpPr/>
          <p:nvPr/>
        </p:nvSpPr>
        <p:spPr>
          <a:xfrm>
            <a:off x="1571537" y="639305"/>
            <a:ext cx="3229762" cy="60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BC9B439-DE72-4A49-9AF2-115A537E1571}"/>
              </a:ext>
            </a:extLst>
          </p:cNvPr>
          <p:cNvSpPr txBox="1"/>
          <p:nvPr/>
        </p:nvSpPr>
        <p:spPr>
          <a:xfrm>
            <a:off x="260059" y="1996100"/>
            <a:ext cx="11779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Important: Documents can be opened with „Simple Menu“. Switching to „Full Menu“ gives more options, possibly confusing.  </a:t>
            </a:r>
            <a:r>
              <a:rPr lang="de-DE" sz="2800" b="1" dirty="0"/>
              <a:t>Login not necessary</a:t>
            </a:r>
            <a:r>
              <a:rPr lang="de-DE" sz="2800" dirty="0"/>
              <a:t>.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FD60769-1327-41B1-BFF5-22DB4B2EE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429000"/>
            <a:ext cx="11901154" cy="25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9B1E95-F17E-4AC4-9DCB-331DF0FED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8" y="687504"/>
            <a:ext cx="4124325" cy="57721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6084432-3281-415E-A993-466247C599DC}"/>
              </a:ext>
            </a:extLst>
          </p:cNvPr>
          <p:cNvSpPr txBox="1"/>
          <p:nvPr/>
        </p:nvSpPr>
        <p:spPr>
          <a:xfrm>
            <a:off x="3380811" y="41173"/>
            <a:ext cx="3595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Fancy annotations</a:t>
            </a:r>
            <a:endParaRPr lang="en-US" sz="3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1D774EE-D1CD-4A3D-8396-025F730DD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623" y="736900"/>
            <a:ext cx="6269068" cy="343289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A65C1D6-C794-42FA-9684-DB253575C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732" y="5592879"/>
            <a:ext cx="7715250" cy="866775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1C259F8-5A71-4169-BDB5-4AA2FB2F63CE}"/>
              </a:ext>
            </a:extLst>
          </p:cNvPr>
          <p:cNvCxnSpPr/>
          <p:nvPr/>
        </p:nvCxnSpPr>
        <p:spPr>
          <a:xfrm>
            <a:off x="1048624" y="6121100"/>
            <a:ext cx="321298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9F6EAAE-A274-4382-B78D-50F4FC46055D}"/>
              </a:ext>
            </a:extLst>
          </p:cNvPr>
          <p:cNvCxnSpPr>
            <a:cxnSpLocks/>
          </p:cNvCxnSpPr>
          <p:nvPr/>
        </p:nvCxnSpPr>
        <p:spPr>
          <a:xfrm flipV="1">
            <a:off x="4261607" y="4303552"/>
            <a:ext cx="1834393" cy="33450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575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035F29-44DF-4B74-9A6F-38AEA46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508" y="627776"/>
            <a:ext cx="2986984" cy="62302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E81490B-F77C-4480-B48C-4C52B82E6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09" y="695661"/>
            <a:ext cx="4036830" cy="57568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FE14FA-E2E1-4994-87C4-65B6C6A84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939" y="695660"/>
            <a:ext cx="3992952" cy="575687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7098399-A4E6-452C-A912-F4B6A07C4ECC}"/>
              </a:ext>
            </a:extLst>
          </p:cNvPr>
          <p:cNvSpPr txBox="1"/>
          <p:nvPr/>
        </p:nvSpPr>
        <p:spPr>
          <a:xfrm>
            <a:off x="4429387" y="-19881"/>
            <a:ext cx="6434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Inhaltsverzeichnis an jeder Dokumentstelle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91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21950A8-FBDC-4503-AFCF-06637367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671"/>
            <a:ext cx="5849594" cy="526762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230A3A-5CAC-4EA7-ACB5-5B4E762EE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659" y="453671"/>
            <a:ext cx="5786652" cy="52676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9189406-6BE9-428C-90E8-196ABEFA4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322" y="5904570"/>
            <a:ext cx="1409700" cy="8953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FFD4783-B0E4-45AF-82FB-A2DE2887D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173" y="5862712"/>
            <a:ext cx="1409700" cy="8953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A60A8E-2542-4D9E-AE91-74D9ECD01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565" y="5867870"/>
            <a:ext cx="579387" cy="91396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594779B-6748-4669-9898-CA315DBA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389" y="5814214"/>
            <a:ext cx="624867" cy="9857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E7D50FF-F99E-44E6-B8FA-B8EC2249E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074" y="5862713"/>
            <a:ext cx="481033" cy="9139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A3E85A7-AE78-4896-B90E-3412076DE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169" y="5786195"/>
            <a:ext cx="533539" cy="101372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5E5C350C-3A85-4350-8B8C-33827E05E8DD}"/>
              </a:ext>
            </a:extLst>
          </p:cNvPr>
          <p:cNvSpPr txBox="1"/>
          <p:nvPr/>
        </p:nvSpPr>
        <p:spPr>
          <a:xfrm>
            <a:off x="-76201" y="0"/>
            <a:ext cx="15146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Two pages from two different books! Left is from English book , right from German.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9333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242690-5D9B-4CC1-A590-54384A727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74" y="0"/>
            <a:ext cx="11851173" cy="611128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8DF7E07-4B8D-4640-A04D-F835965417C1}"/>
              </a:ext>
            </a:extLst>
          </p:cNvPr>
          <p:cNvSpPr txBox="1"/>
          <p:nvPr/>
        </p:nvSpPr>
        <p:spPr>
          <a:xfrm>
            <a:off x="282051" y="6111289"/>
            <a:ext cx="11604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Zwei Seiten aus verschiedenen Sammlungen. Eine in Graz, eine in München.</a:t>
            </a:r>
          </a:p>
        </p:txBody>
      </p:sp>
    </p:spTree>
    <p:extLst>
      <p:ext uri="{BB962C8B-B14F-4D97-AF65-F5344CB8AC3E}">
        <p14:creationId xmlns:p14="http://schemas.microsoft.com/office/powerpoint/2010/main" val="262589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069C68D-B07C-4608-A8D5-57F283AF7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4" y="1769914"/>
            <a:ext cx="4748350" cy="46099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4D6CF38-9ECE-456C-B30B-C9D2D7360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891" y="1769914"/>
            <a:ext cx="6753726" cy="454032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45F6321-5E3E-4AEB-AF4F-4B3C85D42027}"/>
              </a:ext>
            </a:extLst>
          </p:cNvPr>
          <p:cNvSpPr txBox="1"/>
          <p:nvPr/>
        </p:nvSpPr>
        <p:spPr>
          <a:xfrm>
            <a:off x="2307266" y="818707"/>
            <a:ext cx="6421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Volltextsuche in einem NID Buch</a:t>
            </a:r>
          </a:p>
        </p:txBody>
      </p:sp>
    </p:spTree>
    <p:extLst>
      <p:ext uri="{BB962C8B-B14F-4D97-AF65-F5344CB8AC3E}">
        <p14:creationId xmlns:p14="http://schemas.microsoft.com/office/powerpoint/2010/main" val="2385196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D9FE175-72A0-4273-8A86-E5F01AD27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910" y="88739"/>
            <a:ext cx="6800850" cy="338137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8C56EF7-DE80-4F51-9F93-2071CA164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1465"/>
            <a:ext cx="6715125" cy="40862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E30F39C-1BD2-43D3-89FE-E78CE2C22C0B}"/>
              </a:ext>
            </a:extLst>
          </p:cNvPr>
          <p:cNvSpPr txBox="1"/>
          <p:nvPr/>
        </p:nvSpPr>
        <p:spPr>
          <a:xfrm>
            <a:off x="142614" y="998290"/>
            <a:ext cx="45458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Different types of Quizzes </a:t>
            </a:r>
          </a:p>
          <a:p>
            <a:r>
              <a:rPr lang="de-DE" sz="3200" dirty="0"/>
              <a:t>are available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776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0979" y="977462"/>
            <a:ext cx="902247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Hauptthese heute:</a:t>
            </a:r>
          </a:p>
          <a:p>
            <a:endParaRPr lang="de-DE" sz="3200" dirty="0"/>
          </a:p>
          <a:p>
            <a:r>
              <a:rPr lang="de-DE" sz="3200" dirty="0"/>
              <a:t>Oft wird Digitalisierung  mit viel zu wenige Phantasie </a:t>
            </a:r>
            <a:br>
              <a:rPr lang="de-DE" sz="3200" dirty="0"/>
            </a:br>
            <a:r>
              <a:rPr lang="de-DE" sz="3200" dirty="0"/>
              <a:t>und Rücksicht auf  Benutzer eingesetzt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40979" y="3972910"/>
            <a:ext cx="9022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Ich werde das heute in erster Linie an Hand von </a:t>
            </a:r>
            <a:br>
              <a:rPr lang="de-DE" sz="3200" dirty="0"/>
            </a:br>
            <a:r>
              <a:rPr lang="de-DE" sz="3200" dirty="0"/>
              <a:t>digitalen Dokumentsammlungen erklären, teils mit Folien, teils mit einer life Vorführung.</a:t>
            </a:r>
          </a:p>
        </p:txBody>
      </p:sp>
    </p:spTree>
    <p:extLst>
      <p:ext uri="{BB962C8B-B14F-4D97-AF65-F5344CB8AC3E}">
        <p14:creationId xmlns:p14="http://schemas.microsoft.com/office/powerpoint/2010/main" val="2543508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7964754-3136-4273-83A9-1B814EF43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155" y="1237328"/>
            <a:ext cx="6622148" cy="43833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7DDCFF-A1D8-4BE3-B818-9267BC3CB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68" y="1244912"/>
            <a:ext cx="3326585" cy="41176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D31577A-2795-4298-A7E8-5C2D4A5204E0}"/>
              </a:ext>
            </a:extLst>
          </p:cNvPr>
          <p:cNvSpPr txBox="1"/>
          <p:nvPr/>
        </p:nvSpPr>
        <p:spPr>
          <a:xfrm>
            <a:off x="2533475" y="427839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Search for Object Categories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60426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45A7936-8A72-4A87-8CAA-E58887CA1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905941"/>
            <a:ext cx="3581400" cy="28384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23B188-D79C-4214-A685-9C95D3C71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573" y="0"/>
            <a:ext cx="7608427" cy="250037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28BF92-5832-4895-A98B-2670AB87A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9033" y="2688586"/>
            <a:ext cx="6422967" cy="372494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4942DA7-D728-46FF-ADAC-87E276030E6C}"/>
              </a:ext>
            </a:extLst>
          </p:cNvPr>
          <p:cNvSpPr txBox="1"/>
          <p:nvPr/>
        </p:nvSpPr>
        <p:spPr>
          <a:xfrm>
            <a:off x="149629" y="3932605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remarkable that even with the very small objects, the algorithm recognizes them as a "tie"!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886DBCC-7786-4E36-981A-4A8B15D2CB54}"/>
              </a:ext>
            </a:extLst>
          </p:cNvPr>
          <p:cNvCxnSpPr>
            <a:cxnSpLocks/>
          </p:cNvCxnSpPr>
          <p:nvPr/>
        </p:nvCxnSpPr>
        <p:spPr>
          <a:xfrm flipV="1">
            <a:off x="3045229" y="1419226"/>
            <a:ext cx="8110451" cy="3096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2BA7B97-39AE-4A98-8AB5-E647E0880E3C}"/>
              </a:ext>
            </a:extLst>
          </p:cNvPr>
          <p:cNvCxnSpPr>
            <a:cxnSpLocks/>
          </p:cNvCxnSpPr>
          <p:nvPr/>
        </p:nvCxnSpPr>
        <p:spPr>
          <a:xfrm>
            <a:off x="3045229" y="4703460"/>
            <a:ext cx="4652356" cy="8662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80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BCE2074-372E-45B2-8D48-4FD0D71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0" y="1090126"/>
            <a:ext cx="5673754" cy="474568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A039A4D-EC14-4F3C-A9A6-0B446FC3F9C6}"/>
              </a:ext>
            </a:extLst>
          </p:cNvPr>
          <p:cNvSpPr txBox="1"/>
          <p:nvPr/>
        </p:nvSpPr>
        <p:spPr>
          <a:xfrm>
            <a:off x="6272678" y="3685977"/>
            <a:ext cx="3591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u="sng" dirty="0"/>
          </a:p>
          <a:p>
            <a:pPr algn="ctr"/>
            <a:r>
              <a:rPr lang="en-US" b="1" u="sng" dirty="0"/>
              <a:t>From another page</a:t>
            </a:r>
          </a:p>
          <a:p>
            <a:r>
              <a:rPr lang="en-US" b="1" u="sng" dirty="0"/>
              <a:t>Page Tags</a:t>
            </a:r>
            <a:r>
              <a:rPr lang="en-US" b="1" dirty="0"/>
              <a:t>: energy, electricity, africa, hydropower, sustainable, study, morocco, renewable, potential, assessment</a:t>
            </a:r>
          </a:p>
          <a:p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827840-AF70-4C64-B7A7-AFEEC3ED7E7C}"/>
              </a:ext>
            </a:extLst>
          </p:cNvPr>
          <p:cNvSpPr txBox="1"/>
          <p:nvPr/>
        </p:nvSpPr>
        <p:spPr>
          <a:xfrm>
            <a:off x="6188788" y="1694695"/>
            <a:ext cx="3591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Page Tags</a:t>
            </a:r>
            <a:r>
              <a:rPr lang="en-US" b="1" dirty="0"/>
              <a:t>: science, agricultural, development, sustainable, policies, advice, land, scientific, global, systems</a:t>
            </a:r>
          </a:p>
          <a:p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BD61844-C509-4EDF-A16C-A6AFDCB4BA03}"/>
              </a:ext>
            </a:extLst>
          </p:cNvPr>
          <p:cNvSpPr txBox="1"/>
          <p:nvPr/>
        </p:nvSpPr>
        <p:spPr>
          <a:xfrm>
            <a:off x="114650" y="5894435"/>
            <a:ext cx="1191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upper part of page 7 of (</a:t>
            </a:r>
            <a:r>
              <a:rPr lang="en-US" sz="2800" dirty="0">
                <a:hlinkClick r:id="rId3"/>
              </a:rPr>
              <a:t>https://nid.iicm.tugraz.at/Home/BookDetail/127</a:t>
            </a:r>
            <a:r>
              <a:rPr lang="en-US" sz="2800" dirty="0"/>
              <a:t>) </a:t>
            </a:r>
          </a:p>
          <a:p>
            <a:r>
              <a:rPr lang="en-US" sz="2800" dirty="0"/>
              <a:t>where interesting terms ("tags") are extracted with option AI </a:t>
            </a:r>
            <a:endParaRPr lang="de-DE" sz="2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DFBAB3-4CF9-4ADA-B7E6-D9545D592E4B}"/>
              </a:ext>
            </a:extLst>
          </p:cNvPr>
          <p:cNvSpPr txBox="1"/>
          <p:nvPr/>
        </p:nvSpPr>
        <p:spPr>
          <a:xfrm>
            <a:off x="267960" y="136019"/>
            <a:ext cx="10384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Using AI techniques for term extraction of pages as first step towards </a:t>
            </a:r>
          </a:p>
          <a:p>
            <a:r>
              <a:rPr lang="de-DE" sz="2800" dirty="0"/>
              <a:t>(semi- </a:t>
            </a:r>
            <a:r>
              <a:rPr lang="de-DE" sz="2800" dirty="0" err="1"/>
              <a:t>automatic</a:t>
            </a:r>
            <a:r>
              <a:rPr lang="de-DE" sz="2800" dirty="0"/>
              <a:t>) linking of material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3059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3522" y="3429000"/>
            <a:ext cx="28685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Thanks for your </a:t>
            </a:r>
            <a:br>
              <a:rPr lang="de-DE" sz="3200" dirty="0"/>
            </a:br>
            <a:r>
              <a:rPr lang="de-DE" sz="3200" dirty="0"/>
              <a:t>attention!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66071" y="4506218"/>
            <a:ext cx="320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Hermann Maurer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04798" y="963990"/>
            <a:ext cx="45440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If you are interested in </a:t>
            </a:r>
            <a:br>
              <a:rPr lang="de-DE" sz="3200" dirty="0"/>
            </a:br>
            <a:r>
              <a:rPr lang="de-DE" sz="3200" dirty="0"/>
              <a:t>the NID system, contact me at </a:t>
            </a:r>
            <a:r>
              <a:rPr lang="de-DE" sz="3200" dirty="0">
                <a:hlinkClick r:id="rId3"/>
              </a:rPr>
              <a:t>hmaurer@iicm.edu</a:t>
            </a:r>
            <a:r>
              <a:rPr lang="de-DE" sz="3200" dirty="0"/>
              <a:t> </a:t>
            </a:r>
          </a:p>
          <a:p>
            <a:endParaRPr lang="de-DE" sz="3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778" y="334990"/>
            <a:ext cx="7439705" cy="495786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8072772-254C-420C-BFBF-AAEDC3FF94C8}"/>
              </a:ext>
            </a:extLst>
          </p:cNvPr>
          <p:cNvSpPr txBox="1"/>
          <p:nvPr/>
        </p:nvSpPr>
        <p:spPr>
          <a:xfrm>
            <a:off x="1588315" y="5292855"/>
            <a:ext cx="113558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hlinkClick r:id="rId5"/>
              </a:rPr>
              <a:t>https://www.ae-info.org/ae/Member/Maurer_Hermann</a:t>
            </a:r>
            <a:br>
              <a:rPr lang="de-DE" sz="3200" dirty="0"/>
            </a:br>
            <a:endParaRPr lang="de-DE" sz="3200" dirty="0"/>
          </a:p>
          <a:p>
            <a:r>
              <a:rPr lang="de-DE" sz="3200" dirty="0"/>
              <a:t>Have look at </a:t>
            </a:r>
            <a:r>
              <a:rPr lang="de-DE" sz="3200" dirty="0">
                <a:hlinkClick r:id="rId6"/>
              </a:rPr>
              <a:t>https://austria-forum.org/af/AEIOU/NID-Books</a:t>
            </a:r>
            <a:endParaRPr lang="de-DE" sz="3200" dirty="0"/>
          </a:p>
          <a:p>
            <a:endParaRPr lang="de-DE" sz="3200" dirty="0"/>
          </a:p>
          <a:p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33BE9A-1386-41A7-8887-5AD51B6196D9}"/>
              </a:ext>
            </a:extLst>
          </p:cNvPr>
          <p:cNvSpPr txBox="1"/>
          <p:nvPr/>
        </p:nvSpPr>
        <p:spPr>
          <a:xfrm>
            <a:off x="559999" y="5292855"/>
            <a:ext cx="956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Me:</a:t>
            </a:r>
          </a:p>
          <a:p>
            <a:r>
              <a:rPr lang="de-DE" sz="3200" dirty="0"/>
              <a:t> </a:t>
            </a:r>
          </a:p>
          <a:p>
            <a:r>
              <a:rPr lang="de-DE" sz="3200" dirty="0"/>
              <a:t>NID: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7349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64BDB8F-D327-4A68-B647-A918396AE858}"/>
              </a:ext>
            </a:extLst>
          </p:cNvPr>
          <p:cNvSpPr/>
          <p:nvPr/>
        </p:nvSpPr>
        <p:spPr>
          <a:xfrm>
            <a:off x="201335" y="260059"/>
            <a:ext cx="1177814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The original idea of my talk was to mainly address a number of provocative issues </a:t>
            </a:r>
            <a:r>
              <a:rPr lang="de-DE" sz="2800" b="1" dirty="0"/>
              <a:t>that all the time are reported distorted in the media, </a:t>
            </a:r>
            <a:r>
              <a:rPr lang="de-DE" sz="2800" dirty="0"/>
              <a:t>and hence  paint a completely wrong picture of what our real problems are:</a:t>
            </a:r>
          </a:p>
          <a:p>
            <a:endParaRPr lang="de-DE" sz="2800" dirty="0"/>
          </a:p>
          <a:p>
            <a:r>
              <a:rPr lang="de-DE" sz="2800" dirty="0"/>
              <a:t>--- Alarmism</a:t>
            </a:r>
          </a:p>
          <a:p>
            <a:r>
              <a:rPr lang="de-DE" sz="2800" dirty="0"/>
              <a:t>--- Reports on climate change (CO2 etc.)</a:t>
            </a:r>
          </a:p>
          <a:p>
            <a:r>
              <a:rPr lang="de-DE" sz="2800" dirty="0"/>
              <a:t>--- Overpopulation</a:t>
            </a:r>
            <a:br>
              <a:rPr lang="de-DE" sz="2800" dirty="0"/>
            </a:br>
            <a:r>
              <a:rPr lang="de-DE" sz="2800" dirty="0"/>
              <a:t>--- Green Energy</a:t>
            </a:r>
          </a:p>
          <a:p>
            <a:r>
              <a:rPr lang="de-DE" sz="2800" dirty="0"/>
              <a:t>--- Mobility</a:t>
            </a:r>
          </a:p>
          <a:p>
            <a:r>
              <a:rPr lang="de-DE" sz="2800" dirty="0"/>
              <a:t>--- Power of Europe</a:t>
            </a:r>
          </a:p>
          <a:p>
            <a:r>
              <a:rPr lang="de-DE" sz="2800" dirty="0"/>
              <a:t>---</a:t>
            </a:r>
          </a:p>
          <a:p>
            <a:r>
              <a:rPr lang="de-DE" sz="2800" dirty="0"/>
              <a:t>Those interested should read:</a:t>
            </a:r>
            <a:br>
              <a:rPr lang="de-DE" sz="2800" dirty="0"/>
            </a:br>
            <a:r>
              <a:rPr lang="de-DE" sz="2800" dirty="0"/>
              <a:t>***Fehlalarm (von Leopold STUMMER) </a:t>
            </a:r>
            <a:br>
              <a:rPr lang="de-DE" sz="2800" dirty="0"/>
            </a:br>
            <a:r>
              <a:rPr lang="de-DE" sz="2800" dirty="0"/>
              <a:t>***Apocalypse Never (von Michael Shellenberger)</a:t>
            </a:r>
            <a:br>
              <a:rPr lang="de-DE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827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262" y="1031631"/>
            <a:ext cx="10760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Vorteile einer typischen Sammlung von digitalen Objekten: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01784" y="2274277"/>
            <a:ext cx="1081193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--- Benutzung ist von Zeit und Ort unabhängig</a:t>
            </a:r>
          </a:p>
          <a:p>
            <a:r>
              <a:rPr lang="de-DE" sz="2800" dirty="0"/>
              <a:t>--- Auffinden von Informationen meist mit  Volltextsuche möglich</a:t>
            </a:r>
            <a:br>
              <a:rPr lang="de-DE" sz="2800" dirty="0"/>
            </a:br>
            <a:r>
              <a:rPr lang="de-DE" sz="2800" dirty="0"/>
              <a:t>--- Ein Buch / Dokument kann von mehreren gleichzeitig </a:t>
            </a:r>
          </a:p>
          <a:p>
            <a:r>
              <a:rPr lang="de-DE" sz="2800" dirty="0"/>
              <a:t>      verwendet werden (? Problem oft kommerzieller Natur)</a:t>
            </a:r>
          </a:p>
          <a:p>
            <a:endParaRPr lang="de-DE" sz="2800" dirty="0"/>
          </a:p>
          <a:p>
            <a:r>
              <a:rPr lang="de-DE" sz="2800" dirty="0"/>
              <a:t>--- Material liegt oft gar nicht in der Bibliothek, sondern Bibliothek</a:t>
            </a:r>
          </a:p>
          <a:p>
            <a:r>
              <a:rPr lang="de-DE" sz="2800" dirty="0"/>
              <a:t>      hat Pauschalvereinbarung mit Herausgeber, und leitet nur zu diesem</a:t>
            </a:r>
            <a:br>
              <a:rPr lang="de-DE" sz="2800" dirty="0"/>
            </a:br>
            <a:r>
              <a:rPr lang="de-DE" sz="2800" dirty="0"/>
              <a:t>      weiter (typisch für Forschungseinrichtungen).</a:t>
            </a:r>
          </a:p>
        </p:txBody>
      </p:sp>
    </p:spTree>
    <p:extLst>
      <p:ext uri="{BB962C8B-B14F-4D97-AF65-F5344CB8AC3E}">
        <p14:creationId xmlns:p14="http://schemas.microsoft.com/office/powerpoint/2010/main" val="244005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6400" y="484554"/>
            <a:ext cx="10457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Zeigt von Phantasielosigkeit. Man würde doch auch erwarten: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86154" y="1531815"/>
            <a:ext cx="1098185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--- Hilfe beim Auffinden des passenden Buches</a:t>
            </a:r>
          </a:p>
          <a:p>
            <a:r>
              <a:rPr lang="de-DE" sz="2800" dirty="0"/>
              <a:t>--- Möglichkeit, überall einfach (anonym) Feedback senden</a:t>
            </a:r>
          </a:p>
          <a:p>
            <a:r>
              <a:rPr lang="de-DE" sz="2800" dirty="0"/>
              <a:t>--- Möglichkeit, Fragen zu stellen</a:t>
            </a:r>
          </a:p>
          <a:p>
            <a:r>
              <a:rPr lang="de-DE" sz="2800" dirty="0"/>
              <a:t>--- Möglichkeit, an Diskussionen teilzunehmen, oder solche zu starten</a:t>
            </a:r>
          </a:p>
          <a:p>
            <a:r>
              <a:rPr lang="de-DE" sz="2800" dirty="0"/>
              <a:t>--- Text oder multimediales Material oder Links einbringen, als sogenannte</a:t>
            </a:r>
          </a:p>
          <a:p>
            <a:r>
              <a:rPr lang="de-DE" sz="2800" dirty="0"/>
              <a:t>     „Annotationen“, für sich, eine Gruppe, oder alle. D.h. man benötigt:</a:t>
            </a:r>
          </a:p>
          <a:p>
            <a:r>
              <a:rPr lang="de-DE" sz="2800" dirty="0"/>
              <a:t>--- Möglichkeit zur Definition von Benutzergruppen</a:t>
            </a:r>
          </a:p>
          <a:p>
            <a:r>
              <a:rPr lang="de-DE" sz="2800" dirty="0"/>
              <a:t>--- Suche auch nach Bildähnlichkeiten oder Bildkategorien wünschenswert</a:t>
            </a:r>
          </a:p>
          <a:p>
            <a:r>
              <a:rPr lang="de-DE" sz="2800" dirty="0"/>
              <a:t>--- Wichtig ist es, Stellen mit anderen relevanten verknüpfen zu können</a:t>
            </a:r>
          </a:p>
          <a:p>
            <a:r>
              <a:rPr lang="de-DE" sz="2800" dirty="0"/>
              <a:t>    (Vielleicht mit KI halb-automatisch?)</a:t>
            </a:r>
          </a:p>
        </p:txBody>
      </p:sp>
    </p:spTree>
    <p:extLst>
      <p:ext uri="{BB962C8B-B14F-4D97-AF65-F5344CB8AC3E}">
        <p14:creationId xmlns:p14="http://schemas.microsoft.com/office/powerpoint/2010/main" val="362412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843675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--- Suche in mehreren Dokumenten gleichzeitig ermöglichen</a:t>
            </a:r>
          </a:p>
          <a:p>
            <a:r>
              <a:rPr lang="de-DE" sz="2800" dirty="0"/>
              <a:t>--- Inhaltsverzeichnis an jeder Dokumentstelle aufrufbar</a:t>
            </a:r>
          </a:p>
          <a:p>
            <a:r>
              <a:rPr lang="de-DE" sz="2800" dirty="0"/>
              <a:t>--- Seiten verschiedener Dokumente auch aus verschiedenen Sammlungen neben</a:t>
            </a:r>
          </a:p>
          <a:p>
            <a:r>
              <a:rPr lang="de-DE" sz="2800" dirty="0"/>
              <a:t>     einander am Schirm. Dafür muß ein fixes z.B. IIIF Format verwendet werden.</a:t>
            </a:r>
          </a:p>
          <a:p>
            <a:r>
              <a:rPr lang="de-DE" sz="2800" dirty="0"/>
              <a:t>--- Verwendung beliebig hochauflösende Bilder und Bildmanipulationen</a:t>
            </a:r>
          </a:p>
          <a:p>
            <a:r>
              <a:rPr lang="de-DE" sz="2800" dirty="0"/>
              <a:t>--- Links auf Bildteile, eine Art von „Transclusion“</a:t>
            </a:r>
          </a:p>
          <a:p>
            <a:r>
              <a:rPr lang="de-DE" sz="2800" dirty="0"/>
              <a:t>--- Verschiedene Präsentationsmodi (einseitig, zweiseitig, Minibildchen,…)</a:t>
            </a:r>
          </a:p>
          <a:p>
            <a:r>
              <a:rPr lang="de-DE" sz="2800" dirty="0"/>
              <a:t>--- Verschiedene Typen von Quizz erlauben</a:t>
            </a:r>
          </a:p>
          <a:p>
            <a:r>
              <a:rPr lang="de-DE" sz="2800" dirty="0"/>
              <a:t>--- Verschiedene Menuarten: Einfache für „Anfänger“, mehr Optionen für Experten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A438347-4377-46F8-B418-7952C2B38CAC}"/>
              </a:ext>
            </a:extLst>
          </p:cNvPr>
          <p:cNvSpPr txBox="1"/>
          <p:nvPr/>
        </p:nvSpPr>
        <p:spPr>
          <a:xfrm>
            <a:off x="3962401" y="135635"/>
            <a:ext cx="331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Weitere Wünsche: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C04B3AC-F81D-4208-82BE-AE99D6F4A441}"/>
              </a:ext>
            </a:extLst>
          </p:cNvPr>
          <p:cNvSpPr txBox="1"/>
          <p:nvPr/>
        </p:nvSpPr>
        <p:spPr>
          <a:xfrm>
            <a:off x="206829" y="5214257"/>
            <a:ext cx="115693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8E0000"/>
                </a:solidFill>
              </a:rPr>
              <a:t>Wir haben ein neues System NID (</a:t>
            </a:r>
            <a:r>
              <a:rPr lang="en-US" sz="3200" b="1" dirty="0">
                <a:solidFill>
                  <a:srgbClr val="8E0000"/>
                </a:solidFill>
              </a:rPr>
              <a:t>N</a:t>
            </a:r>
            <a:r>
              <a:rPr lang="en-US" sz="3200" dirty="0">
                <a:solidFill>
                  <a:srgbClr val="8E0000"/>
                </a:solidFill>
              </a:rPr>
              <a:t>etworked </a:t>
            </a:r>
            <a:r>
              <a:rPr lang="en-US" sz="3200" b="1" dirty="0">
                <a:solidFill>
                  <a:srgbClr val="8E0000"/>
                </a:solidFill>
              </a:rPr>
              <a:t>I</a:t>
            </a:r>
            <a:r>
              <a:rPr lang="en-US" sz="3200" dirty="0">
                <a:solidFill>
                  <a:srgbClr val="8E0000"/>
                </a:solidFill>
              </a:rPr>
              <a:t>nteractive </a:t>
            </a:r>
            <a:r>
              <a:rPr lang="en-US" sz="3200" b="1" dirty="0">
                <a:solidFill>
                  <a:srgbClr val="8E0000"/>
                </a:solidFill>
              </a:rPr>
              <a:t>D</a:t>
            </a:r>
            <a:r>
              <a:rPr lang="en-US" sz="3200" dirty="0">
                <a:solidFill>
                  <a:srgbClr val="8E0000"/>
                </a:solidFill>
              </a:rPr>
              <a:t>igital </a:t>
            </a:r>
            <a:br>
              <a:rPr lang="en-US" sz="3200" dirty="0">
                <a:solidFill>
                  <a:srgbClr val="8E0000"/>
                </a:solidFill>
              </a:rPr>
            </a:br>
            <a:r>
              <a:rPr lang="en-US" sz="3200" dirty="0">
                <a:solidFill>
                  <a:srgbClr val="8E0000"/>
                </a:solidFill>
              </a:rPr>
              <a:t>documents) entwickelt, das die meisten obigen Forderungen erfüllt. </a:t>
            </a:r>
          </a:p>
        </p:txBody>
      </p:sp>
    </p:spTree>
    <p:extLst>
      <p:ext uri="{BB962C8B-B14F-4D97-AF65-F5344CB8AC3E}">
        <p14:creationId xmlns:p14="http://schemas.microsoft.com/office/powerpoint/2010/main" val="42008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7656" y="181631"/>
            <a:ext cx="7467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Hilfe beim Auffinden des passenden Buches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733499-7F43-401B-9289-A37B02067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201"/>
            <a:ext cx="12192000" cy="6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9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19147F6-8D9F-47A0-A7DA-D117A80A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110"/>
            <a:ext cx="5334000" cy="16668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2E90D33-916E-4B81-A4C1-AA2669E8B6DB}"/>
              </a:ext>
            </a:extLst>
          </p:cNvPr>
          <p:cNvSpPr txBox="1"/>
          <p:nvPr/>
        </p:nvSpPr>
        <p:spPr>
          <a:xfrm>
            <a:off x="210531" y="233150"/>
            <a:ext cx="568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Feedback auf jeder Seite möglich</a:t>
            </a:r>
            <a:endParaRPr lang="en-US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D8801A-31B9-495E-A745-B89EBE1AD80B}"/>
              </a:ext>
            </a:extLst>
          </p:cNvPr>
          <p:cNvSpPr txBox="1"/>
          <p:nvPr/>
        </p:nvSpPr>
        <p:spPr>
          <a:xfrm>
            <a:off x="385893" y="2644170"/>
            <a:ext cx="18569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Klick auf </a:t>
            </a:r>
          </a:p>
          <a:p>
            <a:r>
              <a:rPr lang="de-DE" sz="3200" dirty="0"/>
              <a:t>Feedback </a:t>
            </a:r>
          </a:p>
          <a:p>
            <a:r>
              <a:rPr lang="de-DE" sz="3200" dirty="0"/>
              <a:t>ergibt  </a:t>
            </a:r>
            <a:r>
              <a:rPr lang="de-DE" sz="3200" dirty="0">
                <a:sym typeface="Wingdings" panose="05000000000000000000" pitchFamily="2" charset="2"/>
              </a:rPr>
              <a:t></a:t>
            </a:r>
            <a:endParaRPr lang="en-US" sz="32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840353-5035-4751-855A-1E2801AB8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796" y="2050982"/>
            <a:ext cx="8879092" cy="468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4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3178" y="166707"/>
            <a:ext cx="5456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Fragen stellen, Diskussionen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DAA08D-3CC7-4FFB-89AB-CB852C569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353" y="1520734"/>
            <a:ext cx="3811789" cy="9596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1BBB61-A2BC-434E-829C-7CD7C7D04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455" y="4089138"/>
            <a:ext cx="2594109" cy="272828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311AEA1-D26B-4108-801C-8C84C4657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03" y="1563875"/>
            <a:ext cx="2907492" cy="8249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B25CE26-7225-4262-B834-47F09CE5DDB1}"/>
              </a:ext>
            </a:extLst>
          </p:cNvPr>
          <p:cNvSpPr txBox="1"/>
          <p:nvPr/>
        </p:nvSpPr>
        <p:spPr>
          <a:xfrm>
            <a:off x="423177" y="933130"/>
            <a:ext cx="984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In NID Dokumenten gibt es auf jeder Seite oben den Eintrag:</a:t>
            </a:r>
            <a:endParaRPr lang="en-US" sz="2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1636BAB-4A7C-4DCB-8EA3-C9DFA7424312}"/>
              </a:ext>
            </a:extLst>
          </p:cNvPr>
          <p:cNvSpPr txBox="1"/>
          <p:nvPr/>
        </p:nvSpPr>
        <p:spPr>
          <a:xfrm>
            <a:off x="578503" y="2721132"/>
            <a:ext cx="11358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Ein Klick darauf zeigt alle Diskussionen in dem Dokument und erlaubt, </a:t>
            </a:r>
          </a:p>
          <a:p>
            <a:r>
              <a:rPr lang="de-DE" sz="2800" dirty="0"/>
              <a:t>eine zu starten  oder die Diskussion zu dieser Seite anzuzeigen </a:t>
            </a:r>
            <a:endParaRPr lang="en-US" sz="28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391B5EF-AB23-445D-8BAB-7B3115FA1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04" y="4077525"/>
            <a:ext cx="2592536" cy="273990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BB54937-016F-4EBD-A6AD-28F7FB4BA73E}"/>
              </a:ext>
            </a:extLst>
          </p:cNvPr>
          <p:cNvSpPr txBox="1"/>
          <p:nvPr/>
        </p:nvSpPr>
        <p:spPr>
          <a:xfrm>
            <a:off x="3686381" y="1456350"/>
            <a:ext cx="4442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oder, wenn es auf der Seite </a:t>
            </a:r>
            <a:br>
              <a:rPr lang="de-DE" sz="2800" dirty="0"/>
            </a:br>
            <a:r>
              <a:rPr lang="de-DE" sz="2800" dirty="0"/>
              <a:t>schon eine Diskussion gibt </a:t>
            </a:r>
            <a:r>
              <a:rPr lang="de-DE" sz="2800" dirty="0">
                <a:sym typeface="Wingdings" panose="05000000000000000000" pitchFamily="2" charset="2"/>
              </a:rPr>
              <a:t></a:t>
            </a:r>
            <a:endParaRPr lang="en-US" sz="2800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9369E7FE-9133-49D6-9C68-F0FE2C39C6E1}"/>
              </a:ext>
            </a:extLst>
          </p:cNvPr>
          <p:cNvCxnSpPr/>
          <p:nvPr/>
        </p:nvCxnSpPr>
        <p:spPr>
          <a:xfrm>
            <a:off x="2088859" y="3615655"/>
            <a:ext cx="0" cy="40267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8D0DE1D-C089-4095-98F9-CF7B5AB0AB8F}"/>
              </a:ext>
            </a:extLst>
          </p:cNvPr>
          <p:cNvCxnSpPr/>
          <p:nvPr/>
        </p:nvCxnSpPr>
        <p:spPr>
          <a:xfrm>
            <a:off x="6736360" y="3615655"/>
            <a:ext cx="1518407" cy="78017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89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A6B84C-98F4-497E-B419-68E27E7D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" y="1414130"/>
            <a:ext cx="5984317" cy="438203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0B49FB2-0B14-4F75-8763-70769E42F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281" y="692093"/>
            <a:ext cx="5293719" cy="582610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2092DE-51E8-4BA9-AA76-E7678A073A68}"/>
              </a:ext>
            </a:extLst>
          </p:cNvPr>
          <p:cNvSpPr txBox="1"/>
          <p:nvPr/>
        </p:nvSpPr>
        <p:spPr>
          <a:xfrm>
            <a:off x="88616" y="204047"/>
            <a:ext cx="66604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Eine kurze Diskussion Gleichstrom (DC)</a:t>
            </a:r>
            <a:br>
              <a:rPr lang="de-DE" sz="3200" dirty="0"/>
            </a:br>
            <a:r>
              <a:rPr lang="de-DE" sz="3200" dirty="0"/>
              <a:t>vs. Wechselstrom (AC)</a:t>
            </a: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4B45334C-3ECF-40D5-9F5B-2BD1D3942FBA}"/>
              </a:ext>
            </a:extLst>
          </p:cNvPr>
          <p:cNvSpPr/>
          <p:nvPr/>
        </p:nvSpPr>
        <p:spPr>
          <a:xfrm rot="13513628" flipH="1">
            <a:off x="6686960" y="812492"/>
            <a:ext cx="165589" cy="314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709CD41D-CCB1-43D2-A94A-C4E539FC4CF4}"/>
              </a:ext>
            </a:extLst>
          </p:cNvPr>
          <p:cNvSpPr/>
          <p:nvPr/>
        </p:nvSpPr>
        <p:spPr>
          <a:xfrm rot="18860397">
            <a:off x="5213431" y="5801256"/>
            <a:ext cx="160578" cy="347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19D0EF3A-CB1F-4954-8FD0-B064E591A4EF}"/>
              </a:ext>
            </a:extLst>
          </p:cNvPr>
          <p:cNvSpPr/>
          <p:nvPr/>
        </p:nvSpPr>
        <p:spPr>
          <a:xfrm>
            <a:off x="5419288" y="1057013"/>
            <a:ext cx="1233182" cy="5410623"/>
          </a:xfrm>
          <a:custGeom>
            <a:avLst/>
            <a:gdLst>
              <a:gd name="connsiteX0" fmla="*/ 0 w 1233182"/>
              <a:gd name="connsiteY0" fmla="*/ 5016616 h 5410623"/>
              <a:gd name="connsiteX1" fmla="*/ 805343 w 1233182"/>
              <a:gd name="connsiteY1" fmla="*/ 4899170 h 5410623"/>
              <a:gd name="connsiteX2" fmla="*/ 1233182 w 1233182"/>
              <a:gd name="connsiteY2" fmla="*/ 0 h 54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3182" h="5410623">
                <a:moveTo>
                  <a:pt x="0" y="5016616"/>
                </a:moveTo>
                <a:cubicBezTo>
                  <a:pt x="299906" y="5375944"/>
                  <a:pt x="599813" y="5735273"/>
                  <a:pt x="805343" y="4899170"/>
                </a:cubicBezTo>
                <a:cubicBezTo>
                  <a:pt x="1010873" y="4063067"/>
                  <a:pt x="1122027" y="2031533"/>
                  <a:pt x="1233182" y="0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22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Breitbild</PresentationFormat>
  <Paragraphs>108</Paragraphs>
  <Slides>24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Office Theme</vt:lpstr>
      <vt:lpstr>     Digitale Bücher sollen nicht nur in einer Bibliothek herumstehen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oUniv. Prof. Dr. Dr.h.c. Hermann Maurer</dc:creator>
  <cp:lastModifiedBy>Hermann Maurer</cp:lastModifiedBy>
  <cp:revision>480</cp:revision>
  <dcterms:created xsi:type="dcterms:W3CDTF">2016-10-15T12:07:43Z</dcterms:created>
  <dcterms:modified xsi:type="dcterms:W3CDTF">2021-05-15T14:14:31Z</dcterms:modified>
</cp:coreProperties>
</file>